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</p:sldMasterIdLst>
  <p:notesMasterIdLst>
    <p:notesMasterId r:id="rId38"/>
  </p:notesMasterIdLst>
  <p:sldIdLst>
    <p:sldId id="259" r:id="rId8"/>
    <p:sldId id="261" r:id="rId9"/>
    <p:sldId id="264" r:id="rId10"/>
    <p:sldId id="298" r:id="rId11"/>
    <p:sldId id="299" r:id="rId12"/>
    <p:sldId id="262" r:id="rId13"/>
    <p:sldId id="292" r:id="rId14"/>
    <p:sldId id="263" r:id="rId15"/>
    <p:sldId id="300" r:id="rId16"/>
    <p:sldId id="303" r:id="rId17"/>
    <p:sldId id="304" r:id="rId18"/>
    <p:sldId id="305" r:id="rId19"/>
    <p:sldId id="306" r:id="rId20"/>
    <p:sldId id="265" r:id="rId21"/>
    <p:sldId id="266" r:id="rId22"/>
    <p:sldId id="267" r:id="rId23"/>
    <p:sldId id="308" r:id="rId24"/>
    <p:sldId id="309" r:id="rId25"/>
    <p:sldId id="310" r:id="rId26"/>
    <p:sldId id="272" r:id="rId27"/>
    <p:sldId id="271" r:id="rId28"/>
    <p:sldId id="273" r:id="rId29"/>
    <p:sldId id="314" r:id="rId30"/>
    <p:sldId id="315" r:id="rId31"/>
    <p:sldId id="311" r:id="rId32"/>
    <p:sldId id="312" r:id="rId33"/>
    <p:sldId id="313" r:id="rId34"/>
    <p:sldId id="269" r:id="rId35"/>
    <p:sldId id="316" r:id="rId36"/>
    <p:sldId id="29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E05683-DEEA-480C-9AD1-9E5F6F2D1FCE}">
          <p14:sldIdLst>
            <p14:sldId id="259"/>
          </p14:sldIdLst>
        </p14:section>
        <p14:section name="ФЛ" id="{A97270D4-A8EB-49EB-B8C5-738F990BEE37}">
          <p14:sldIdLst>
            <p14:sldId id="261"/>
            <p14:sldId id="264"/>
            <p14:sldId id="298"/>
            <p14:sldId id="299"/>
            <p14:sldId id="262"/>
            <p14:sldId id="292"/>
            <p14:sldId id="263"/>
            <p14:sldId id="300"/>
            <p14:sldId id="303"/>
            <p14:sldId id="304"/>
            <p14:sldId id="305"/>
            <p14:sldId id="306"/>
            <p14:sldId id="265"/>
            <p14:sldId id="266"/>
            <p14:sldId id="267"/>
            <p14:sldId id="308"/>
            <p14:sldId id="309"/>
            <p14:sldId id="310"/>
            <p14:sldId id="272"/>
            <p14:sldId id="271"/>
            <p14:sldId id="273"/>
            <p14:sldId id="314"/>
            <p14:sldId id="315"/>
            <p14:sldId id="311"/>
            <p14:sldId id="312"/>
            <p14:sldId id="313"/>
            <p14:sldId id="269"/>
            <p14:sldId id="316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D1F29-6AF3-4FD9-A52C-11B178612063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5281F-EFDF-41FF-8ADF-4203EACDB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5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FFA96-9A55-4496-B4CB-C68BBC780C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83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FFA96-9A55-4496-B4CB-C68BBC780C31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0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81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15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3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49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7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5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79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3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49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00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44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70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12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82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97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52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54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61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69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7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65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96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0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68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534613-167D-4F23-BE2C-8167F1ABEAA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BFC2DF-0665-47B3-A947-520B5507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9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74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88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624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65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7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0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27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832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767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87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78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A2648-3D95-4B1C-A12F-5F90688B9D2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1B25ED-5EE5-4697-AE6E-4DEBBAB96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29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1C0B-2132-406E-A10C-CA864F816F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31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A834-E3C8-4A84-852D-5990543120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09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7143-5A98-4F6E-9D57-0D4088A797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64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81FE-276F-44C3-A594-E904E72112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99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CFFA-3D40-424B-BD5A-3D43100FA7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7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98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5FE0-F593-4FD4-950D-765CBC9CCE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64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E2F1-CDFE-4005-8191-3D5C2DA6E3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63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0531-5A68-4225-847A-BA4FF70DA0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9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58B1-EF96-476E-A43B-91043C2E26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18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60D-AFB6-4D71-BBE0-C6C03AE4EA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74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EECDA-E3F1-4735-AC71-8D13187350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1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51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46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93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5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54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6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74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37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499308" y="112339"/>
            <a:ext cx="9692692" cy="645653"/>
          </a:xfrm>
          <a:prstGeom prst="rect">
            <a:avLst/>
          </a:prstGeom>
          <a:solidFill>
            <a:srgbClr val="FE9A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"/>
            <a:ext cx="2826327" cy="6857999"/>
          </a:xfrm>
          <a:prstGeom prst="rect">
            <a:avLst/>
          </a:prstGeom>
          <a:solidFill>
            <a:srgbClr val="627C9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 userDrawn="1"/>
        </p:nvSpPr>
        <p:spPr>
          <a:xfrm rot="5400000">
            <a:off x="-48088" y="-37019"/>
            <a:ext cx="1370590" cy="1425245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 userDrawn="1"/>
        </p:nvSpPr>
        <p:spPr>
          <a:xfrm flipV="1">
            <a:off x="2307" y="-18773"/>
            <a:ext cx="960255" cy="1362418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4" y="171959"/>
            <a:ext cx="453510" cy="403707"/>
          </a:xfrm>
          <a:prstGeom prst="rect">
            <a:avLst/>
          </a:prstGeom>
        </p:spPr>
      </p:pic>
      <p:sp>
        <p:nvSpPr>
          <p:cNvPr id="14" name="Равнобедренный треугольник 13"/>
          <p:cNvSpPr/>
          <p:nvPr userDrawn="1"/>
        </p:nvSpPr>
        <p:spPr>
          <a:xfrm flipV="1">
            <a:off x="53347" y="-1"/>
            <a:ext cx="788553" cy="968212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812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81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524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19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1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4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232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817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033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250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66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0721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6206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25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73913-0432-4E17-9AC2-BE902198C0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F06363-851C-486F-94A3-E818D4B848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40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0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0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1FFA-2B74-43A6-8A18-F92F547EEA30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31D85-70B2-4C0D-9FBD-7173851E7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8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33DB-12DC-4807-9CA9-64597560C50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C41BE-9846-4BCE-BB8F-EA129DC5B1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95393" y="135855"/>
            <a:ext cx="11974273" cy="731320"/>
          </a:xfrm>
          <a:prstGeom prst="rect">
            <a:avLst/>
          </a:prstGeom>
          <a:solidFill>
            <a:srgbClr val="7E94AE"/>
          </a:solidFill>
        </p:spPr>
        <p:txBody>
          <a:bodyPr vert="horz" lIns="227584" tIns="113792" rIns="227584" bIns="113792" rtlCol="0">
            <a:no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27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318561" y="-403668"/>
            <a:ext cx="1711889" cy="2499843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flipV="1">
            <a:off x="-10392" y="-18775"/>
            <a:ext cx="1684260" cy="1701679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3" y="171959"/>
            <a:ext cx="802735" cy="714581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flipV="1">
            <a:off x="2308" y="12700"/>
            <a:ext cx="1684259" cy="1428452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308" y="6819900"/>
            <a:ext cx="12189692" cy="0"/>
          </a:xfrm>
          <a:prstGeom prst="line">
            <a:avLst/>
          </a:prstGeom>
          <a:ln w="76200">
            <a:solidFill>
              <a:srgbClr val="7E9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7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295393" y="135855"/>
            <a:ext cx="11974273" cy="731320"/>
          </a:xfrm>
          <a:prstGeom prst="rect">
            <a:avLst/>
          </a:prstGeom>
          <a:solidFill>
            <a:srgbClr val="7E94AE"/>
          </a:solidFill>
        </p:spPr>
        <p:txBody>
          <a:bodyPr vert="horz" lIns="227584" tIns="113792" rIns="227584" bIns="113792" rtlCol="0">
            <a:no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27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318561" y="-403668"/>
            <a:ext cx="1711889" cy="2499843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flipV="1">
            <a:off x="-10392" y="-18775"/>
            <a:ext cx="1684260" cy="1701679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3" y="171959"/>
            <a:ext cx="802735" cy="714581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flipV="1">
            <a:off x="2308" y="12700"/>
            <a:ext cx="1684259" cy="1428452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06548" y="269350"/>
            <a:ext cx="96926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ДЛЯ ФИЗИЧЕСКИХ ЛИЦ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7E9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5549"/>
            <a:ext cx="12192000" cy="662443"/>
          </a:xfrm>
          <a:prstGeom prst="rect">
            <a:avLst/>
          </a:prstGeom>
          <a:solidFill>
            <a:srgbClr val="FE9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318561" y="-403668"/>
            <a:ext cx="1711889" cy="2499843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flipV="1">
            <a:off x="2308" y="-18775"/>
            <a:ext cx="1684260" cy="1701679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3" y="171959"/>
            <a:ext cx="802735" cy="714581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flipV="1">
            <a:off x="75413" y="0"/>
            <a:ext cx="1456138" cy="1346850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76200">
            <a:solidFill>
              <a:srgbClr val="6F8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5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76AB-0A9E-4218-9586-EE69D47298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4A47E-95E9-4638-B8AD-148C06202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A1079-7E7B-460C-819B-DFAB4E9F3C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0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99308" y="112339"/>
            <a:ext cx="9692692" cy="645653"/>
          </a:xfrm>
          <a:prstGeom prst="rect">
            <a:avLst/>
          </a:prstGeom>
          <a:solidFill>
            <a:srgbClr val="FE9A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2826327" cy="6857999"/>
          </a:xfrm>
          <a:prstGeom prst="rect">
            <a:avLst/>
          </a:prstGeom>
          <a:solidFill>
            <a:srgbClr val="627C9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-48088" y="-37019"/>
            <a:ext cx="1370590" cy="1425245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flipV="1">
            <a:off x="2307" y="-18773"/>
            <a:ext cx="960255" cy="1362418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4" y="171959"/>
            <a:ext cx="453510" cy="403707"/>
          </a:xfrm>
          <a:prstGeom prst="rect">
            <a:avLst/>
          </a:prstGeom>
        </p:spPr>
      </p:pic>
      <p:sp>
        <p:nvSpPr>
          <p:cNvPr id="12" name="Равнобедренный треугольник 11"/>
          <p:cNvSpPr/>
          <p:nvPr/>
        </p:nvSpPr>
        <p:spPr>
          <a:xfrm flipV="1">
            <a:off x="53347" y="-1"/>
            <a:ext cx="788553" cy="968212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7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do.gridcom-rt.r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8" y="-31349"/>
            <a:ext cx="12199875" cy="6876572"/>
          </a:xfrm>
          <a:prstGeom prst="rect">
            <a:avLst/>
          </a:prstGeom>
          <a:solidFill>
            <a:srgbClr val="8EA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343" y="2605992"/>
            <a:ext cx="3060742" cy="2584919"/>
          </a:xfrm>
          <a:prstGeom prst="hexagon">
            <a:avLst/>
          </a:prstGeom>
          <a:ln w="28575">
            <a:solidFill>
              <a:srgbClr val="FF6B0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Равнобедренный треугольник 12"/>
          <p:cNvSpPr/>
          <p:nvPr/>
        </p:nvSpPr>
        <p:spPr>
          <a:xfrm rot="18907738">
            <a:off x="-824020" y="-200480"/>
            <a:ext cx="2483676" cy="124056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Google Shape;260;p32"/>
          <p:cNvCxnSpPr/>
          <p:nvPr/>
        </p:nvCxnSpPr>
        <p:spPr>
          <a:xfrm>
            <a:off x="-47564" y="3523912"/>
            <a:ext cx="4800539" cy="9863"/>
          </a:xfrm>
          <a:prstGeom prst="straightConnector1">
            <a:avLst/>
          </a:prstGeom>
          <a:noFill/>
          <a:ln w="57150" cap="flat" cmpd="sng">
            <a:solidFill>
              <a:srgbClr val="FF6B0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Google Shape;257;p32"/>
          <p:cNvSpPr txBox="1">
            <a:spLocks/>
          </p:cNvSpPr>
          <p:nvPr/>
        </p:nvSpPr>
        <p:spPr>
          <a:xfrm>
            <a:off x="285605" y="1963791"/>
            <a:ext cx="5181600" cy="13318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  <a:spcBef>
                <a:spcPts val="0"/>
              </a:spcBef>
            </a:pPr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ЭЛЕКТРОННЫЕ </a:t>
            </a:r>
            <a:r>
              <a:rPr lang="ru-RU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СЕРВИСЫ 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077" y="2578226"/>
            <a:ext cx="3209143" cy="2640449"/>
          </a:xfrm>
          <a:prstGeom prst="hexagon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696" y="846254"/>
            <a:ext cx="1948672" cy="1600256"/>
          </a:xfrm>
          <a:prstGeom prst="hexagon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Google Shape;257;p32"/>
          <p:cNvSpPr txBox="1">
            <a:spLocks/>
          </p:cNvSpPr>
          <p:nvPr/>
        </p:nvSpPr>
        <p:spPr>
          <a:xfrm>
            <a:off x="285605" y="3376897"/>
            <a:ext cx="6231309" cy="13318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взаимодействия с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АО «ТАТЭНЕРГОСБЫТ»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318561" y="-403668"/>
            <a:ext cx="1711889" cy="2499843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flipV="1">
            <a:off x="2308" y="-18775"/>
            <a:ext cx="1684260" cy="1701679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3" y="171959"/>
            <a:ext cx="802735" cy="714581"/>
          </a:xfrm>
          <a:prstGeom prst="rect">
            <a:avLst/>
          </a:prstGeom>
        </p:spPr>
      </p:pic>
      <p:sp>
        <p:nvSpPr>
          <p:cNvPr id="30" name="Равнобедренный треугольник 29"/>
          <p:cNvSpPr/>
          <p:nvPr/>
        </p:nvSpPr>
        <p:spPr>
          <a:xfrm flipV="1">
            <a:off x="75413" y="0"/>
            <a:ext cx="1456138" cy="1346850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Google Shape;257;p32"/>
          <p:cNvSpPr txBox="1">
            <a:spLocks/>
          </p:cNvSpPr>
          <p:nvPr/>
        </p:nvSpPr>
        <p:spPr>
          <a:xfrm>
            <a:off x="10082062" y="6383188"/>
            <a:ext cx="1963023" cy="4620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  <a:spcBef>
                <a:spcPts val="0"/>
              </a:spcBef>
            </a:pPr>
            <a:r>
              <a:rPr lang="ru-RU" sz="1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  <a:endParaRPr lang="en-US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8700" y="885840"/>
            <a:ext cx="1000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При </a:t>
            </a:r>
            <a:r>
              <a:rPr lang="ru-RU" dirty="0">
                <a:solidFill>
                  <a:srgbClr val="0070C0"/>
                </a:solidFill>
              </a:rPr>
              <a:t>наличии регистрации в Личном кабинете АО «Татэнергосбыт»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7071" y="1211271"/>
            <a:ext cx="10365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открывшейся странице необходимо </a:t>
            </a:r>
            <a:r>
              <a:rPr lang="ru-RU" dirty="0" smtClean="0"/>
              <a:t>заполнить поля «Информация </a:t>
            </a:r>
            <a:r>
              <a:rPr lang="ru-RU" dirty="0"/>
              <a:t>об объекте»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905652" y="6262169"/>
            <a:ext cx="930326" cy="3789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54" y="1981231"/>
            <a:ext cx="8298531" cy="474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55" y="3655655"/>
            <a:ext cx="1872564" cy="110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2" y="6028486"/>
            <a:ext cx="2715557" cy="57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266930" y="6280056"/>
            <a:ext cx="851951" cy="3610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254" y="1549049"/>
            <a:ext cx="8298531" cy="44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058" y="2396784"/>
            <a:ext cx="2952366" cy="1450285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8744356" y="3539671"/>
            <a:ext cx="3707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2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8700" y="885840"/>
            <a:ext cx="1000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При </a:t>
            </a:r>
            <a:r>
              <a:rPr lang="ru-RU" dirty="0">
                <a:solidFill>
                  <a:srgbClr val="0070C0"/>
                </a:solidFill>
              </a:rPr>
              <a:t>наличии регистрации в Личном кабинете АО «Татэнергосбыт»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7071" y="1211271"/>
            <a:ext cx="10365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открывшейся странице необходимо </a:t>
            </a:r>
            <a:r>
              <a:rPr lang="ru-RU" dirty="0" smtClean="0"/>
              <a:t>заполнить поля «Удостоверение Личности»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89" y="2044339"/>
            <a:ext cx="8607159" cy="469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687697" y="6307557"/>
            <a:ext cx="851951" cy="3610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88" y="1580603"/>
            <a:ext cx="8607159" cy="4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1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8700" y="819434"/>
            <a:ext cx="1000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При </a:t>
            </a:r>
            <a:r>
              <a:rPr lang="ru-RU" dirty="0">
                <a:solidFill>
                  <a:srgbClr val="0070C0"/>
                </a:solidFill>
              </a:rPr>
              <a:t>наличии регистрации в Личном кабинете АО «Татэнергосбыт»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3547" y="1138860"/>
            <a:ext cx="10365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Данная </a:t>
            </a:r>
            <a:r>
              <a:rPr lang="ru-RU" dirty="0"/>
              <a:t>страница предназначена для добавления к заявке файлов приложений.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25016" y="6200465"/>
            <a:ext cx="851951" cy="3610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88" y="1455235"/>
            <a:ext cx="7982466" cy="43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88" y="1885313"/>
            <a:ext cx="7982467" cy="291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787" y="4804781"/>
            <a:ext cx="7982467" cy="196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111048" y="6338251"/>
            <a:ext cx="851951" cy="3610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157254" y="3270502"/>
            <a:ext cx="1940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(по умолчанию выбрана электронная форма)</a:t>
            </a:r>
            <a:endParaRPr lang="ru-RU" sz="1200" dirty="0"/>
          </a:p>
        </p:txBody>
      </p:sp>
      <p:sp>
        <p:nvSpPr>
          <p:cNvPr id="16" name="Стрелка вниз 15"/>
          <p:cNvSpPr/>
          <p:nvPr/>
        </p:nvSpPr>
        <p:spPr>
          <a:xfrm rot="5400000">
            <a:off x="9302977" y="3314377"/>
            <a:ext cx="220957" cy="373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8700" y="819434"/>
            <a:ext cx="1000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При </a:t>
            </a:r>
            <a:r>
              <a:rPr lang="ru-RU" dirty="0">
                <a:solidFill>
                  <a:srgbClr val="0070C0"/>
                </a:solidFill>
              </a:rPr>
              <a:t>наличии регистрации в Личном кабинете АО «Татэнергосбыт»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3547" y="1138860"/>
            <a:ext cx="10365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открывшейся странице необходимо </a:t>
            </a:r>
            <a:r>
              <a:rPr lang="ru-RU" dirty="0" smtClean="0"/>
              <a:t>проверить правильность указанных данных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65" y="1475263"/>
            <a:ext cx="11088865" cy="475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569145" y="5730242"/>
            <a:ext cx="851951" cy="3610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5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8" y="313782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7" y="1115955"/>
            <a:ext cx="2828436" cy="277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17" y="3892492"/>
            <a:ext cx="2828436" cy="263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низ 9"/>
          <p:cNvSpPr/>
          <p:nvPr/>
        </p:nvSpPr>
        <p:spPr>
          <a:xfrm rot="18169798">
            <a:off x="452519" y="2375974"/>
            <a:ext cx="394015" cy="519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169798">
            <a:off x="536408" y="5256896"/>
            <a:ext cx="394015" cy="519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75" y="5391339"/>
            <a:ext cx="1273029" cy="1001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828" y="966468"/>
            <a:ext cx="7706290" cy="431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722765" y="2817991"/>
            <a:ext cx="1134339" cy="49560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8" y="313782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281" y="-5443863"/>
            <a:ext cx="4198173" cy="3079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755" y="918310"/>
            <a:ext cx="6911459" cy="3266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754" y="4115681"/>
            <a:ext cx="6911459" cy="263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2" y="3200121"/>
            <a:ext cx="3578875" cy="6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8" y="313782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41" y="963020"/>
            <a:ext cx="9437759" cy="501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81000" y="6277660"/>
            <a:ext cx="11639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Заполненные заявки через сайт сразу же включаются в реестр объектов в ИС «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Ондер.Контроль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5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8" y="313782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72" y="1303168"/>
            <a:ext cx="9050141" cy="261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42768" y="795582"/>
            <a:ext cx="9976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Rubik"/>
              </a:rPr>
              <a:t>Списки адресов на </a:t>
            </a:r>
            <a:r>
              <a:rPr lang="ru-RU" dirty="0" smtClean="0">
                <a:solidFill>
                  <a:srgbClr val="000000"/>
                </a:solidFill>
                <a:latin typeface="Rubik"/>
              </a:rPr>
              <a:t>установку, поверку интеллектуальных 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приборов учёта в текущем </a:t>
            </a:r>
            <a:r>
              <a:rPr lang="ru-RU" dirty="0" smtClean="0">
                <a:solidFill>
                  <a:srgbClr val="000000"/>
                </a:solidFill>
                <a:latin typeface="Rubik"/>
              </a:rPr>
              <a:t>году. 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Доступ к личному кабинету ИСУЭ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55" y="3583533"/>
            <a:ext cx="7902016" cy="281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132" y="5068950"/>
            <a:ext cx="5731868" cy="98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8204"/>
            <a:ext cx="3547171" cy="251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8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0304" y="921263"/>
            <a:ext cx="6632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Rubik"/>
              </a:rPr>
              <a:t>Доступ к личному кабинету </a:t>
            </a:r>
            <a:r>
              <a:rPr lang="ru-RU" dirty="0" smtClean="0">
                <a:solidFill>
                  <a:srgbClr val="000000"/>
                </a:solidFill>
                <a:latin typeface="Rubik"/>
              </a:rPr>
              <a:t>ИСУЭ осуществляется через ЛК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245" y="2759250"/>
            <a:ext cx="4478755" cy="367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8" y="1436411"/>
            <a:ext cx="7689376" cy="28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182" y="1814642"/>
            <a:ext cx="1273261" cy="4705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66599" y="207660"/>
            <a:ext cx="10010775" cy="5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АО «ТАТЭНЕРГОСБЫТ»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физических лиц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9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7" y="1267974"/>
            <a:ext cx="5770556" cy="2928994"/>
          </a:xfrm>
          <a:prstGeom prst="rect">
            <a:avLst/>
          </a:prstGeom>
        </p:spPr>
      </p:pic>
      <p:pic>
        <p:nvPicPr>
          <p:cNvPr id="5" name="Рисунок 4" descr="C:\Users\husnutdinovrr\AppData\Local\Microsoft\Windows\INetCache\Content.Word\content-uchetEE19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75" y="1604328"/>
            <a:ext cx="5335482" cy="42198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8593384" y="1911178"/>
            <a:ext cx="864973" cy="462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844270" y="1267974"/>
            <a:ext cx="864973" cy="462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8" y="313782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«СЕТЕВАЯ КОМПАНИЯ»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3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562875" y="206385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540" y="951477"/>
            <a:ext cx="8631747" cy="318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81" y="1531443"/>
            <a:ext cx="1610598" cy="1919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485" y="3411154"/>
            <a:ext cx="1602828" cy="7048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208789" y="857404"/>
            <a:ext cx="1088141" cy="484942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5081" y="1180330"/>
            <a:ext cx="1112856" cy="324033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391" y="4115974"/>
            <a:ext cx="6295272" cy="262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423719" y="4251141"/>
            <a:ext cx="1458097" cy="111314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53736" y="4245250"/>
            <a:ext cx="1432599" cy="111904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57781" y="4246458"/>
            <a:ext cx="1392907" cy="1116624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61401" y="5628296"/>
            <a:ext cx="1378078" cy="961973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23719" y="5628297"/>
            <a:ext cx="1400432" cy="961973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33818" y="5628298"/>
            <a:ext cx="1416870" cy="98693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4" y="1132430"/>
            <a:ext cx="2773772" cy="272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вниз 8"/>
          <p:cNvSpPr/>
          <p:nvPr/>
        </p:nvSpPr>
        <p:spPr>
          <a:xfrm rot="18169798">
            <a:off x="2039396" y="1162683"/>
            <a:ext cx="394015" cy="519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60" y="887496"/>
            <a:ext cx="5683336" cy="252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73" y="2380735"/>
            <a:ext cx="1253773" cy="428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54" y="3855307"/>
            <a:ext cx="2762250" cy="219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82" y="3467706"/>
            <a:ext cx="6050692" cy="276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7971796" y="5476839"/>
            <a:ext cx="982733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0142" y="2180204"/>
            <a:ext cx="2163420" cy="188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0141" y="4136722"/>
            <a:ext cx="2161049" cy="210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2551" y="3995768"/>
            <a:ext cx="2261286" cy="19864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noProof="0" dirty="0" smtClean="0"/>
              <a:t>Записаться на прием в офис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7" y="1115955"/>
            <a:ext cx="2773772" cy="272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вниз 8"/>
          <p:cNvSpPr/>
          <p:nvPr/>
        </p:nvSpPr>
        <p:spPr>
          <a:xfrm rot="18169798">
            <a:off x="2039395" y="1368606"/>
            <a:ext cx="394015" cy="519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951" y="1148906"/>
            <a:ext cx="7171450" cy="497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7" y="3838832"/>
            <a:ext cx="280035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4635662" y="2059460"/>
            <a:ext cx="7198028" cy="4777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2553" y="4005103"/>
            <a:ext cx="2397912" cy="200851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noProof="0" dirty="0" smtClean="0"/>
              <a:t>Посмотреть график плановых отключений электроэнергии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5" y="3628484"/>
            <a:ext cx="1829353" cy="152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87229" y="3721920"/>
            <a:ext cx="1542717" cy="1303161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8414" y="187799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noProof="0" dirty="0" smtClean="0"/>
              <a:t>Воспользоваться калькулятором стоимости электропотребления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16" y="6229521"/>
            <a:ext cx="9950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Расчет по тарифу, дифференцированному по зонам суток, выгоден при доле «ночного» потребления не менее 33%.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Ночной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тариф распространяется на временной интервал с 23:00 до 7:00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утра.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582" y="860560"/>
            <a:ext cx="5061298" cy="325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945" y="3416600"/>
            <a:ext cx="5286201" cy="281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1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7481" y="874924"/>
            <a:ext cx="10577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Rubik"/>
              </a:rPr>
              <a:t>Для расчёта по тарифу, дифференцированному по зонам суток, </a:t>
            </a:r>
            <a:endParaRPr lang="ru-RU" sz="1600" dirty="0" smtClean="0">
              <a:solidFill>
                <a:srgbClr val="000000"/>
              </a:solidFill>
              <a:latin typeface="Rubik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Rubik"/>
              </a:rPr>
              <a:t>необходимо </a:t>
            </a:r>
            <a:r>
              <a:rPr lang="ru-RU" sz="1600" dirty="0">
                <a:solidFill>
                  <a:srgbClr val="000000"/>
                </a:solidFill>
                <a:latin typeface="Rubik"/>
              </a:rPr>
              <a:t>заполнить заявление на смену </a:t>
            </a:r>
            <a:r>
              <a:rPr lang="ru-RU" sz="1600" dirty="0" smtClean="0">
                <a:solidFill>
                  <a:srgbClr val="000000"/>
                </a:solidFill>
                <a:latin typeface="Rubik"/>
              </a:rPr>
              <a:t>тарифа в ЛК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3" y="1929255"/>
            <a:ext cx="11310684" cy="274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10800000" flipH="1" flipV="1">
            <a:off x="4231404" y="2990334"/>
            <a:ext cx="1318055" cy="115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49459" y="2812025"/>
            <a:ext cx="2514971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66599" y="207660"/>
            <a:ext cx="10010775" cy="5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АО «ТАТЭНЕРГОСБЫТ»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физических лиц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7481" y="874924"/>
            <a:ext cx="10577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Rubik"/>
              </a:rPr>
              <a:t>Для расчёта по тарифу, дифференцированному по зонам суток, </a:t>
            </a:r>
            <a:endParaRPr lang="ru-RU" sz="1600" dirty="0" smtClean="0">
              <a:solidFill>
                <a:srgbClr val="000000"/>
              </a:solidFill>
              <a:latin typeface="Rubik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Rubik"/>
              </a:rPr>
              <a:t>необходимо </a:t>
            </a:r>
            <a:r>
              <a:rPr lang="ru-RU" sz="1600" dirty="0">
                <a:solidFill>
                  <a:srgbClr val="000000"/>
                </a:solidFill>
                <a:latin typeface="Rubik"/>
              </a:rPr>
              <a:t>заполнить заявление на смену </a:t>
            </a:r>
            <a:r>
              <a:rPr lang="ru-RU" sz="1600" dirty="0" smtClean="0">
                <a:solidFill>
                  <a:srgbClr val="000000"/>
                </a:solidFill>
                <a:latin typeface="Rubik"/>
              </a:rPr>
              <a:t>тарифа в ЛК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4160108" y="2487827"/>
            <a:ext cx="1318055" cy="115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72" y="1459699"/>
            <a:ext cx="6089464" cy="505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rot="10800000" flipH="1" flipV="1">
            <a:off x="3015049" y="2309518"/>
            <a:ext cx="3328086" cy="17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800000" flipH="1" flipV="1">
            <a:off x="4160108" y="2723801"/>
            <a:ext cx="1318055" cy="115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146" y="5920174"/>
            <a:ext cx="2355408" cy="69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8803205" y="6159511"/>
            <a:ext cx="1180441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49180" y="6159510"/>
            <a:ext cx="1180441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60108" y="380324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60108" y="35121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60108" y="418513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60108" y="573550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45654" y="222787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66599" y="207660"/>
            <a:ext cx="10010775" cy="5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АО «ТАТЭНЕРГОСБЫТ»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физических лиц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833"/>
          <a:stretch/>
        </p:blipFill>
        <p:spPr>
          <a:xfrm>
            <a:off x="1705233" y="782943"/>
            <a:ext cx="8264449" cy="188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585" y="3701510"/>
            <a:ext cx="5940912" cy="203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0" y="2787109"/>
            <a:ext cx="5841280" cy="400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581686" y="120849"/>
            <a:ext cx="820164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ru-RU" sz="2400" dirty="0">
                <a:solidFill>
                  <a:srgbClr val="000000"/>
                </a:solidFill>
                <a:latin typeface="Rubik"/>
              </a:rPr>
              <a:t> </a:t>
            </a:r>
            <a:endParaRPr lang="ru-RU" sz="2400" dirty="0" smtClean="0">
              <a:solidFill>
                <a:srgbClr val="000000"/>
              </a:solidFill>
              <a:latin typeface="Rubik"/>
            </a:endParaRPr>
          </a:p>
          <a:p>
            <a:pPr lvl="0" algn="ctr">
              <a:defRPr/>
            </a:pPr>
            <a:r>
              <a:rPr lang="ru-RU" dirty="0" smtClean="0">
                <a:solidFill>
                  <a:srgbClr val="000000"/>
                </a:solidFill>
                <a:latin typeface="Rubik"/>
              </a:rPr>
              <a:t>Поверки 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прибора учета </a:t>
            </a:r>
            <a:r>
              <a:rPr lang="ru-RU" dirty="0" smtClean="0">
                <a:solidFill>
                  <a:srgbClr val="000000"/>
                </a:solidFill>
                <a:latin typeface="Rubik"/>
              </a:rPr>
              <a:t>воды</a:t>
            </a:r>
          </a:p>
        </p:txBody>
      </p:sp>
    </p:spTree>
    <p:extLst>
      <p:ext uri="{BB962C8B-B14F-4D97-AF65-F5344CB8AC3E}">
        <p14:creationId xmlns:p14="http://schemas.microsoft.com/office/powerpoint/2010/main" val="20123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524021" y="203228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9" y="2455905"/>
            <a:ext cx="2667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51745" y="921263"/>
            <a:ext cx="530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Rubik"/>
              </a:rPr>
              <a:t>Направление Акта поверки прибора учета воды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0373" y="2556546"/>
            <a:ext cx="2397912" cy="200851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431" y="1290595"/>
            <a:ext cx="6573234" cy="526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1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3" y="905917"/>
            <a:ext cx="10113284" cy="268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 flipH="1">
            <a:off x="5083887" y="1937705"/>
            <a:ext cx="3060863" cy="11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078122" y="1817616"/>
            <a:ext cx="982733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37" y="3644074"/>
            <a:ext cx="5546219" cy="305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778242" y="5049796"/>
            <a:ext cx="1288378" cy="296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83887" y="6346033"/>
            <a:ext cx="982733" cy="356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938879" y="5346357"/>
            <a:ext cx="2343369" cy="2965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241229" y="4809812"/>
            <a:ext cx="2746178" cy="123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66599" y="207660"/>
            <a:ext cx="10010775" cy="5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АО «ТАТЭНЕРГОСБЫТ»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физических лиц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90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6599" y="207660"/>
            <a:ext cx="10010775" cy="5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ЛИЧНЫЙ КАБИНЕТ АО «ТАТЭНЕРГОСБЫТ»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физических лиц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99" y="911967"/>
            <a:ext cx="9753004" cy="572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121088" y="876588"/>
            <a:ext cx="1191127" cy="45550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2629185">
            <a:off x="10458448" y="1115996"/>
            <a:ext cx="691674" cy="764962"/>
          </a:xfrm>
          <a:prstGeom prst="rightArrow">
            <a:avLst>
              <a:gd name="adj1" fmla="val 30033"/>
              <a:gd name="adj2" fmla="val 37755"/>
            </a:avLst>
          </a:prstGeom>
          <a:solidFill>
            <a:srgbClr val="ED601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08692" y="247734"/>
            <a:ext cx="82016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32" y="1491821"/>
            <a:ext cx="3193697" cy="157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57" y="1491821"/>
            <a:ext cx="3854284" cy="45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674" y="1255497"/>
            <a:ext cx="3129278" cy="545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4035870" y="5263979"/>
            <a:ext cx="1997128" cy="617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35870" y="4652432"/>
            <a:ext cx="1927654" cy="344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411730" y="4307704"/>
            <a:ext cx="1927654" cy="344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703508" y="4154267"/>
            <a:ext cx="658723" cy="498165"/>
          </a:xfrm>
          <a:prstGeom prst="rightArrow">
            <a:avLst>
              <a:gd name="adj1" fmla="val 30033"/>
              <a:gd name="adj2" fmla="val 37755"/>
            </a:avLst>
          </a:prstGeom>
          <a:solidFill>
            <a:srgbClr val="ED601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26665" y="787311"/>
            <a:ext cx="105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Чат-бот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9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14" y="1088908"/>
            <a:ext cx="10193497" cy="247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6" y="83741"/>
            <a:ext cx="82016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Оплата жилищно-коммунальных </a:t>
            </a:r>
            <a:r>
              <a:rPr lang="ru-RU" dirty="0" smtClean="0"/>
              <a:t>услуг  </a:t>
            </a:r>
            <a:r>
              <a:rPr lang="ru-RU" i="1" dirty="0" smtClean="0"/>
              <a:t>без </a:t>
            </a:r>
            <a:r>
              <a:rPr lang="ru-RU" i="1" dirty="0"/>
              <a:t>регистрации в Личном </a:t>
            </a:r>
            <a:r>
              <a:rPr lang="ru-RU" i="1" dirty="0" smtClean="0"/>
              <a:t>кабинете</a:t>
            </a:r>
            <a:endParaRPr lang="ru-RU" i="1" dirty="0"/>
          </a:p>
        </p:txBody>
      </p:sp>
      <p:sp>
        <p:nvSpPr>
          <p:cNvPr id="8" name="Стрелка вниз 7"/>
          <p:cNvSpPr/>
          <p:nvPr/>
        </p:nvSpPr>
        <p:spPr>
          <a:xfrm rot="2547156">
            <a:off x="3491110" y="1552094"/>
            <a:ext cx="404163" cy="528461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194336">
            <a:off x="6702473" y="2195079"/>
            <a:ext cx="269172" cy="416038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14" y="3964800"/>
            <a:ext cx="9996478" cy="233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72" y="2648909"/>
            <a:ext cx="2497305" cy="198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 flipV="1">
            <a:off x="5495761" y="5626436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16" y="-18572"/>
            <a:ext cx="12199875" cy="6876572"/>
          </a:xfrm>
          <a:prstGeom prst="rect">
            <a:avLst/>
          </a:prstGeom>
          <a:solidFill>
            <a:srgbClr val="6F8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8907738">
            <a:off x="-824020" y="-200480"/>
            <a:ext cx="2483676" cy="1240563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Google Shape;260;p32"/>
          <p:cNvCxnSpPr/>
          <p:nvPr/>
        </p:nvCxnSpPr>
        <p:spPr>
          <a:xfrm>
            <a:off x="-7916" y="3677525"/>
            <a:ext cx="4837091" cy="8650"/>
          </a:xfrm>
          <a:prstGeom prst="straightConnector1">
            <a:avLst/>
          </a:prstGeom>
          <a:noFill/>
          <a:ln w="38100" cap="flat" cmpd="sng">
            <a:solidFill>
              <a:srgbClr val="FF6B0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7" name="Равнобедренный треугольник 26"/>
          <p:cNvSpPr/>
          <p:nvPr/>
        </p:nvSpPr>
        <p:spPr>
          <a:xfrm rot="5400000">
            <a:off x="318561" y="-403668"/>
            <a:ext cx="1711889" cy="2499843"/>
          </a:xfrm>
          <a:prstGeom prst="triangle">
            <a:avLst>
              <a:gd name="adj" fmla="val 0"/>
            </a:avLst>
          </a:prstGeom>
          <a:solidFill>
            <a:srgbClr val="F5F5F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 flipV="1">
            <a:off x="2308" y="-18775"/>
            <a:ext cx="1684260" cy="1701679"/>
          </a:xfrm>
          <a:prstGeom prst="triangle">
            <a:avLst>
              <a:gd name="adj" fmla="val 328"/>
            </a:avLst>
          </a:prstGeom>
          <a:solidFill>
            <a:srgbClr val="F37943"/>
          </a:solidFill>
          <a:ln>
            <a:noFill/>
          </a:ln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3" y="171959"/>
            <a:ext cx="802735" cy="714581"/>
          </a:xfrm>
          <a:prstGeom prst="rect">
            <a:avLst/>
          </a:prstGeom>
        </p:spPr>
      </p:pic>
      <p:sp>
        <p:nvSpPr>
          <p:cNvPr id="30" name="Равнобедренный треугольник 29"/>
          <p:cNvSpPr/>
          <p:nvPr/>
        </p:nvSpPr>
        <p:spPr>
          <a:xfrm flipV="1">
            <a:off x="75413" y="0"/>
            <a:ext cx="1456138" cy="1346850"/>
          </a:xfrm>
          <a:prstGeom prst="triangle">
            <a:avLst>
              <a:gd name="adj" fmla="val 328"/>
            </a:avLst>
          </a:prstGeom>
          <a:solidFill>
            <a:srgbClr val="F3794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Google Shape;257;p32"/>
          <p:cNvSpPr txBox="1">
            <a:spLocks/>
          </p:cNvSpPr>
          <p:nvPr/>
        </p:nvSpPr>
        <p:spPr>
          <a:xfrm>
            <a:off x="59458" y="2612675"/>
            <a:ext cx="6332909" cy="133185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5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38" y="948743"/>
            <a:ext cx="10108774" cy="199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 flipV="1">
            <a:off x="2626726" y="2262451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38" y="3057612"/>
            <a:ext cx="10127150" cy="315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5757217" y="4993634"/>
            <a:ext cx="902414" cy="6102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1068" y="117746"/>
            <a:ext cx="82016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Оплата жилищно-коммунальных </a:t>
            </a:r>
            <a:r>
              <a:rPr lang="ru-RU" dirty="0" smtClean="0"/>
              <a:t>услуг  </a:t>
            </a:r>
            <a:r>
              <a:rPr lang="ru-RU" i="1" dirty="0" smtClean="0"/>
              <a:t>без </a:t>
            </a:r>
            <a:r>
              <a:rPr lang="ru-RU" i="1" dirty="0"/>
              <a:t>регистрации в Личном </a:t>
            </a:r>
            <a:r>
              <a:rPr lang="ru-RU" i="1" dirty="0" smtClean="0"/>
              <a:t>кабинете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10832" y="1179576"/>
            <a:ext cx="2776152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Ранее адрес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объекта не отображался.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клиента не было возможности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проверить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корректность введенных данных.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9620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578" y="980637"/>
            <a:ext cx="2964891" cy="557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23" y="878110"/>
            <a:ext cx="5281917" cy="587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 flipV="1">
            <a:off x="5495760" y="6151578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7049364" y="3673590"/>
            <a:ext cx="390798" cy="677771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857471" y="2842054"/>
            <a:ext cx="30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857471" y="3447354"/>
            <a:ext cx="395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20283" y="3847464"/>
            <a:ext cx="29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018109" y="1008531"/>
            <a:ext cx="255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 flipV="1">
            <a:off x="9198668" y="4409276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2499306" y="83741"/>
            <a:ext cx="82016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/>
              <a:t>Оплата жилищно-коммунальных </a:t>
            </a:r>
            <a:r>
              <a:rPr lang="ru-RU" dirty="0" smtClean="0"/>
              <a:t>услуг  </a:t>
            </a:r>
            <a:r>
              <a:rPr lang="ru-RU" i="1" dirty="0" smtClean="0"/>
              <a:t>без </a:t>
            </a:r>
            <a:r>
              <a:rPr lang="ru-RU" i="1" dirty="0"/>
              <a:t>регистрации в Личном </a:t>
            </a:r>
            <a:r>
              <a:rPr lang="ru-RU" i="1" dirty="0" smtClean="0"/>
              <a:t>кабинете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5685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729946" y="110421"/>
            <a:ext cx="1031377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 </a:t>
            </a:r>
          </a:p>
          <a:p>
            <a:pPr algn="ctr"/>
            <a:r>
              <a:rPr lang="ru-RU" dirty="0" smtClean="0"/>
              <a:t>Передача </a:t>
            </a:r>
            <a:r>
              <a:rPr lang="ru-RU" dirty="0"/>
              <a:t>показаний </a:t>
            </a:r>
            <a:r>
              <a:rPr lang="ru-RU" dirty="0" smtClean="0"/>
              <a:t>приборов учета </a:t>
            </a:r>
            <a:r>
              <a:rPr lang="ru-RU" dirty="0"/>
              <a:t>коммунальных </a:t>
            </a:r>
            <a:r>
              <a:rPr lang="ru-RU" dirty="0" smtClean="0"/>
              <a:t>ресурсов </a:t>
            </a:r>
            <a:r>
              <a:rPr lang="ru-RU" i="1" dirty="0" smtClean="0"/>
              <a:t>без </a:t>
            </a:r>
            <a:r>
              <a:rPr lang="ru-RU" i="1" dirty="0"/>
              <a:t>регистрации в Личном </a:t>
            </a:r>
            <a:r>
              <a:rPr lang="ru-RU" i="1" dirty="0" smtClean="0"/>
              <a:t>кабинете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5" y="970442"/>
            <a:ext cx="10197571" cy="244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вниз 8"/>
          <p:cNvSpPr/>
          <p:nvPr/>
        </p:nvSpPr>
        <p:spPr>
          <a:xfrm rot="3002200">
            <a:off x="3577606" y="1498428"/>
            <a:ext cx="404163" cy="528461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194336">
            <a:off x="6643703" y="2035880"/>
            <a:ext cx="269172" cy="416038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5" y="3662222"/>
            <a:ext cx="10197571" cy="27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72" y="2420789"/>
            <a:ext cx="2497305" cy="198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Овал 13"/>
          <p:cNvSpPr/>
          <p:nvPr/>
        </p:nvSpPr>
        <p:spPr>
          <a:xfrm flipV="1">
            <a:off x="5428177" y="5365212"/>
            <a:ext cx="1050695" cy="697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5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25" y="857826"/>
            <a:ext cx="10008974" cy="284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 flipV="1">
            <a:off x="1583657" y="3182186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017" y="2732576"/>
            <a:ext cx="8363983" cy="349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42704" y="4659069"/>
            <a:ext cx="395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42704" y="5059179"/>
            <a:ext cx="395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√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 flipV="1">
            <a:off x="3943797" y="5626436"/>
            <a:ext cx="902414" cy="5989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278" y="5925927"/>
            <a:ext cx="4439220" cy="81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трелка вниз 16"/>
          <p:cNvSpPr/>
          <p:nvPr/>
        </p:nvSpPr>
        <p:spPr>
          <a:xfrm rot="17938028">
            <a:off x="5063374" y="5900901"/>
            <a:ext cx="121667" cy="303473"/>
          </a:xfrm>
          <a:prstGeom prst="downArrow">
            <a:avLst>
              <a:gd name="adj1" fmla="val 50000"/>
              <a:gd name="adj2" fmla="val 66509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729946" y="110421"/>
            <a:ext cx="1031377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 </a:t>
            </a:r>
          </a:p>
          <a:p>
            <a:pPr algn="ctr"/>
            <a:r>
              <a:rPr lang="ru-RU" dirty="0" smtClean="0"/>
              <a:t>Передача </a:t>
            </a:r>
            <a:r>
              <a:rPr lang="ru-RU" dirty="0"/>
              <a:t>показаний </a:t>
            </a:r>
            <a:r>
              <a:rPr lang="ru-RU" dirty="0" smtClean="0"/>
              <a:t>приборов учета </a:t>
            </a:r>
            <a:r>
              <a:rPr lang="ru-RU" dirty="0"/>
              <a:t>коммунальных </a:t>
            </a:r>
            <a:r>
              <a:rPr lang="ru-RU" dirty="0" smtClean="0"/>
              <a:t>ресурсов </a:t>
            </a:r>
            <a:r>
              <a:rPr lang="ru-RU" i="1" dirty="0" smtClean="0"/>
              <a:t>без </a:t>
            </a:r>
            <a:r>
              <a:rPr lang="ru-RU" i="1" dirty="0"/>
              <a:t>регистрации в Личном </a:t>
            </a:r>
            <a:r>
              <a:rPr lang="ru-RU" i="1" dirty="0" smtClean="0"/>
              <a:t>кабинете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995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89" y="872391"/>
            <a:ext cx="2534339" cy="496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трелка вниз 15"/>
          <p:cNvSpPr/>
          <p:nvPr/>
        </p:nvSpPr>
        <p:spPr>
          <a:xfrm rot="17779445">
            <a:off x="1719169" y="4546130"/>
            <a:ext cx="274744" cy="393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7691370">
            <a:off x="1035782" y="1443490"/>
            <a:ext cx="274849" cy="414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65528" y="3265407"/>
            <a:ext cx="245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Rubik"/>
              </a:rPr>
              <a:t>через </a:t>
            </a:r>
            <a:r>
              <a:rPr lang="ru-RU" sz="1000" dirty="0">
                <a:latin typeface="Rubik"/>
                <a:hlinkClick r:id="rId3"/>
              </a:rPr>
              <a:t>личный кабинет </a:t>
            </a:r>
            <a:endParaRPr lang="en-US" sz="1000" dirty="0" smtClean="0">
              <a:latin typeface="Rubik"/>
              <a:hlinkClick r:id="rId3"/>
            </a:endParaRPr>
          </a:p>
          <a:p>
            <a:r>
              <a:rPr lang="ru-RU" sz="1000" dirty="0" smtClean="0">
                <a:latin typeface="Rubik"/>
                <a:hlinkClick r:id="rId3"/>
              </a:rPr>
              <a:t>на</a:t>
            </a:r>
            <a:r>
              <a:rPr lang="ru-RU" sz="1000" dirty="0">
                <a:latin typeface="Rubik"/>
                <a:hlinkClick r:id="rId3"/>
              </a:rPr>
              <a:t> сайте АО «Сетевая компания</a:t>
            </a:r>
            <a:r>
              <a:rPr lang="ru-RU" sz="1000" dirty="0" smtClean="0">
                <a:latin typeface="Rubik"/>
                <a:hlinkClick r:id="rId3"/>
              </a:rPr>
              <a:t>»</a:t>
            </a:r>
            <a:r>
              <a:rPr lang="en-US" sz="1000" dirty="0" smtClean="0">
                <a:latin typeface="Rubik"/>
              </a:rPr>
              <a:t> 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30319" y="3619269"/>
            <a:ext cx="21386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u="sng" dirty="0">
                <a:latin typeface="Rubik"/>
              </a:rPr>
              <a:t>В течение 10 дней со дня подачи заявки </a:t>
            </a:r>
            <a:r>
              <a:rPr lang="ru-RU" sz="1000" dirty="0">
                <a:latin typeface="Rubik"/>
              </a:rPr>
              <a:t>на технологическое присоединение </a:t>
            </a:r>
            <a:r>
              <a:rPr lang="ru-RU" sz="1000" u="sng" dirty="0">
                <a:latin typeface="Rubik"/>
              </a:rPr>
              <a:t>проект договора электроснабжения будет размещен </a:t>
            </a:r>
            <a:r>
              <a:rPr lang="ru-RU" sz="1000" u="sng" dirty="0" smtClean="0">
                <a:latin typeface="Rubik"/>
              </a:rPr>
              <a:t>личном </a:t>
            </a:r>
            <a:r>
              <a:rPr lang="ru-RU" sz="1000" u="sng" dirty="0">
                <a:latin typeface="Rubik"/>
              </a:rPr>
              <a:t>кабинете на сайте АО «Татэнергосбыт»</a:t>
            </a:r>
            <a:r>
              <a:rPr lang="ru-RU" sz="1000" dirty="0">
                <a:latin typeface="Rubik"/>
              </a:rPr>
              <a:t>. Данные для доступа к личному кабинету будут направлены на указанный в заявке на технологическое присоединение адрес электронной почты и (или) на номер мобильного телефона.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6381" y="5808052"/>
            <a:ext cx="2166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u="sng" dirty="0" smtClean="0">
                <a:solidFill>
                  <a:srgbClr val="000000"/>
                </a:solidFill>
                <a:latin typeface="Rubik"/>
              </a:rPr>
              <a:t>Дополнительно </a:t>
            </a:r>
            <a:r>
              <a:rPr lang="ru-RU" sz="1000" u="sng" dirty="0">
                <a:solidFill>
                  <a:srgbClr val="000000"/>
                </a:solidFill>
                <a:latin typeface="Rubik"/>
              </a:rPr>
              <a:t>обращаться в АО «Татэнергосбыт»</a:t>
            </a:r>
            <a:r>
              <a:rPr lang="ru-RU" sz="1000" dirty="0">
                <a:solidFill>
                  <a:srgbClr val="000000"/>
                </a:solidFill>
                <a:latin typeface="Rubik"/>
              </a:rPr>
              <a:t> для заключения договора электроснабжения </a:t>
            </a:r>
            <a:r>
              <a:rPr lang="ru-RU" sz="1000" u="sng" dirty="0">
                <a:solidFill>
                  <a:srgbClr val="000000"/>
                </a:solidFill>
                <a:latin typeface="Rubik"/>
              </a:rPr>
              <a:t>не </a:t>
            </a:r>
            <a:r>
              <a:rPr lang="ru-RU" sz="1000" u="sng" dirty="0" smtClean="0">
                <a:solidFill>
                  <a:srgbClr val="000000"/>
                </a:solidFill>
                <a:latin typeface="Rubik"/>
              </a:rPr>
              <a:t>требуется</a:t>
            </a:r>
            <a:r>
              <a:rPr lang="ru-RU" sz="1000" dirty="0" smtClean="0">
                <a:solidFill>
                  <a:srgbClr val="000000"/>
                </a:solidFill>
                <a:latin typeface="Rubik"/>
              </a:rPr>
              <a:t>.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125731" y="3262409"/>
            <a:ext cx="3517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Rubik"/>
              </a:rPr>
              <a:t>через </a:t>
            </a:r>
            <a:r>
              <a:rPr lang="ru-RU" sz="1000" dirty="0">
                <a:latin typeface="Rubik"/>
                <a:hlinkClick r:id="rId3"/>
              </a:rPr>
              <a:t>личный кабинет </a:t>
            </a:r>
            <a:r>
              <a:rPr lang="ru-RU" sz="1000" dirty="0" smtClean="0">
                <a:latin typeface="Rubik"/>
                <a:hlinkClick r:id="rId3"/>
              </a:rPr>
              <a:t>на</a:t>
            </a:r>
            <a:r>
              <a:rPr lang="ru-RU" sz="1000" dirty="0">
                <a:latin typeface="Rubik"/>
                <a:hlinkClick r:id="rId3"/>
              </a:rPr>
              <a:t> сайте АО </a:t>
            </a:r>
            <a:r>
              <a:rPr lang="ru-RU" sz="1000" dirty="0" smtClean="0">
                <a:latin typeface="Rubik"/>
                <a:hlinkClick r:id="rId3"/>
              </a:rPr>
              <a:t>«Татэнергосбыт»</a:t>
            </a:r>
            <a:r>
              <a:rPr lang="en-US" sz="1000" dirty="0" smtClean="0">
                <a:latin typeface="Rubik"/>
              </a:rPr>
              <a:t> 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55613" y="3562038"/>
            <a:ext cx="5059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rgbClr val="000000"/>
                </a:solidFill>
                <a:latin typeface="Rubik"/>
              </a:rPr>
              <a:t>Получение проекта </a:t>
            </a:r>
            <a:r>
              <a:rPr lang="ru-RU" sz="1000" u="sng" dirty="0">
                <a:solidFill>
                  <a:srgbClr val="000000"/>
                </a:solidFill>
                <a:latin typeface="Rubik"/>
              </a:rPr>
              <a:t>договора в течение 10 рабочих дней </a:t>
            </a:r>
            <a:r>
              <a:rPr lang="ru-RU" sz="1000" dirty="0">
                <a:solidFill>
                  <a:srgbClr val="000000"/>
                </a:solidFill>
                <a:latin typeface="Rubik"/>
              </a:rPr>
              <a:t>со дня получения заявления и необходимых </a:t>
            </a:r>
            <a:r>
              <a:rPr lang="ru-RU" sz="1000" dirty="0" smtClean="0">
                <a:solidFill>
                  <a:srgbClr val="000000"/>
                </a:solidFill>
                <a:latin typeface="Rubik"/>
              </a:rPr>
              <a:t>документов.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24251" y="4265066"/>
            <a:ext cx="4896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Rubik"/>
              </a:rPr>
              <a:t>Статус заявления отслеживайте в Личном кабинете в разделе </a:t>
            </a:r>
            <a:r>
              <a:rPr lang="ru-RU" sz="1000" dirty="0" smtClean="0">
                <a:latin typeface="Rubik"/>
              </a:rPr>
              <a:t>«История заявлений».</a:t>
            </a:r>
            <a:endParaRPr lang="ru-RU" sz="1000" dirty="0">
              <a:latin typeface="Rubik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717" y="892199"/>
            <a:ext cx="4812792" cy="2370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368" y="872391"/>
            <a:ext cx="2356946" cy="23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BB8E06-3E57-42EB-A0FD-05459337372C}"/>
              </a:ext>
            </a:extLst>
          </p:cNvPr>
          <p:cNvSpPr txBox="1"/>
          <p:nvPr/>
        </p:nvSpPr>
        <p:spPr>
          <a:xfrm>
            <a:off x="1970176" y="133727"/>
            <a:ext cx="9657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АО «ТАТЭНЕРГОСБЫТ»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ru-RU" dirty="0" smtClean="0"/>
              <a:t>Заключение </a:t>
            </a:r>
            <a:r>
              <a:rPr lang="ru-RU" dirty="0"/>
              <a:t>договора </a:t>
            </a:r>
            <a:r>
              <a:rPr lang="ru-RU" dirty="0" smtClean="0"/>
              <a:t>/Переоформление </a:t>
            </a:r>
            <a:r>
              <a:rPr lang="ru-RU" dirty="0"/>
              <a:t>лицевого счёта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599" y="791521"/>
            <a:ext cx="1000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</a:t>
            </a:r>
            <a:r>
              <a:rPr lang="ru-RU" dirty="0" smtClean="0">
                <a:solidFill>
                  <a:srgbClr val="0070C0"/>
                </a:solidFill>
              </a:rPr>
              <a:t>еобходимо </a:t>
            </a:r>
            <a:r>
              <a:rPr lang="ru-RU" dirty="0">
                <a:solidFill>
                  <a:srgbClr val="0070C0"/>
                </a:solidFill>
              </a:rPr>
              <a:t>выбрать авторизацию (вход) либо регистрацию Личного кабинета АО «Татэнергосбыт»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8" y="2871556"/>
            <a:ext cx="5183959" cy="2832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4" y="4103583"/>
            <a:ext cx="7330636" cy="2338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46" y="1279266"/>
            <a:ext cx="10854309" cy="1592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06" y="2764464"/>
            <a:ext cx="3674790" cy="1339119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3291873" y="2075411"/>
            <a:ext cx="1370743" cy="465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439117" y="2075411"/>
            <a:ext cx="1370743" cy="465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8257926" y="5697815"/>
            <a:ext cx="2726723" cy="37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5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лектронные сервисы для видио 10.07.202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Электронные сервисы для видио 10.07.2023</Template>
  <TotalTime>4769</TotalTime>
  <Words>646</Words>
  <Application>Microsoft Office PowerPoint</Application>
  <PresentationFormat>Широкоэкранный</PresentationFormat>
  <Paragraphs>92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Rubik</vt:lpstr>
      <vt:lpstr>Tahoma</vt:lpstr>
      <vt:lpstr>Times New Roman</vt:lpstr>
      <vt:lpstr>Электронные сервисы для видио 10.07.2023</vt:lpstr>
      <vt:lpstr>3_Специальное оформление</vt:lpstr>
      <vt:lpstr>2_Специальное оформление</vt:lpstr>
      <vt:lpstr>1_Специальное оформление</vt:lpstr>
      <vt:lpstr>22_Тема Office</vt:lpstr>
      <vt:lpstr>1_Тема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Забегаева Светлана Сергеевна</dc:creator>
  <cp:lastModifiedBy>Забегаева Светлана Сергеевна</cp:lastModifiedBy>
  <cp:revision>161</cp:revision>
  <dcterms:created xsi:type="dcterms:W3CDTF">2023-06-07T13:49:28Z</dcterms:created>
  <dcterms:modified xsi:type="dcterms:W3CDTF">2025-04-01T08:49:54Z</dcterms:modified>
</cp:coreProperties>
</file>